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3"/>
  </p:notesMasterIdLst>
  <p:sldIdLst>
    <p:sldId id="256" r:id="rId2"/>
    <p:sldId id="265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7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effectLst>
              <a:outerShdw blurRad="88900" sx="102000" sy="102000" algn="ctr" rotWithShape="0">
                <a:schemeClr val="bg1">
                  <a:alpha val="1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bg2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D05-41EE-9C7C-457FBDD840C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D05-41EE-9C7C-457FBDD840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D05-41EE-9C7C-457FBDD840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D05-41EE-9C7C-457FBDD840C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dirty="0" err="1"/>
                      <a:t>Diestros</a:t>
                    </a:r>
                    <a:r>
                      <a:rPr lang="en-US" sz="2000" baseline="0" dirty="0"/>
                      <a:t>: </a:t>
                    </a:r>
                    <a:fld id="{6BCADB83-8712-445D-98DD-40FD0D3159A9}" type="VALUE">
                      <a:rPr lang="en-US" sz="2000" baseline="0"/>
                      <a:pPr>
                        <a:defRPr sz="1350"/>
                      </a:pPr>
                      <a:t>[VALOR]</a:t>
                    </a:fld>
                    <a:endParaRPr 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D05-41EE-9C7C-457FBDD840C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>
                        <a:solidFill>
                          <a:schemeClr val="accent6"/>
                        </a:solidFill>
                      </a:rPr>
                      <a:t>Zurdos</a:t>
                    </a:r>
                    <a:r>
                      <a:rPr lang="en-US" baseline="0" dirty="0">
                        <a:solidFill>
                          <a:schemeClr val="accent6"/>
                        </a:solidFill>
                      </a:rPr>
                      <a:t>: </a:t>
                    </a:r>
                    <a:fld id="{8B87A26D-33EE-4442-A686-373B42E77CF8}" type="VALUE">
                      <a:rPr lang="en-US" sz="2800" baseline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[VALOR]</a:t>
                    </a:fld>
                    <a:endParaRPr lang="en-US" baseline="0" dirty="0">
                      <a:solidFill>
                        <a:schemeClr val="accent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05-41EE-9C7C-457FBDD840C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D05-41EE-9C7C-457FBDD840C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D05-41EE-9C7C-457FBDD84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Derecha</c:v>
                </c:pt>
                <c:pt idx="1">
                  <c:v>Izquierda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76.400000000000006</c:v>
                </c:pt>
                <c:pt idx="1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5-41EE-9C7C-457FBDD840C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C0A1B-7283-4054-AC0C-FBEE5BC91C39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41C5-64A3-4027-BBD7-CC848FCE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57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041C5-64A3-4027-BBD7-CC848FCEEEC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0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54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9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37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19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8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3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60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235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34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2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8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52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6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78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4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8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8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77F4EAFA-21DE-AB3E-96E7-A5A3E408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6F0F78-8210-28B4-C3BA-89B9FB7AB68A}"/>
              </a:ext>
            </a:extLst>
          </p:cNvPr>
          <p:cNvSpPr/>
          <p:nvPr/>
        </p:nvSpPr>
        <p:spPr>
          <a:xfrm>
            <a:off x="688109" y="1649075"/>
            <a:ext cx="108157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Campeones del Grand </a:t>
            </a:r>
            <a:r>
              <a:rPr lang="es-ES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Slam</a:t>
            </a:r>
            <a:endParaRPr lang="es-E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611FC-AD1A-2D15-9189-7F9C38EA1EEA}"/>
              </a:ext>
            </a:extLst>
          </p:cNvPr>
          <p:cNvSpPr/>
          <p:nvPr/>
        </p:nvSpPr>
        <p:spPr>
          <a:xfrm>
            <a:off x="708923" y="3429000"/>
            <a:ext cx="107741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Pasado y present</a:t>
            </a:r>
            <a:r>
              <a:rPr lang="es-ES" sz="4800" b="1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e del tenis mundial</a:t>
            </a:r>
            <a:endParaRPr lang="es-ES" sz="48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541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dal vs Alcaraz: un duelo que marca el cambio de una era del tenis español  y mundial">
            <a:extLst>
              <a:ext uri="{FF2B5EF4-FFF2-40B4-BE49-F238E27FC236}">
                <a16:creationId xmlns:a16="http://schemas.microsoft.com/office/drawing/2014/main" id="{967C28F4-F695-A332-3B5C-E16F9BDF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55" y="2661146"/>
            <a:ext cx="7458157" cy="41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DF92D88-59A0-DAAF-97FB-EFE7F0C0FD65}"/>
              </a:ext>
            </a:extLst>
          </p:cNvPr>
          <p:cNvSpPr txBox="1"/>
          <p:nvPr/>
        </p:nvSpPr>
        <p:spPr>
          <a:xfrm>
            <a:off x="174171" y="1441450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En cada uno de los torneos, salvo la Copa Davis, </a:t>
            </a:r>
            <a:r>
              <a:rPr lang="es-ES" b="1" i="1" dirty="0">
                <a:solidFill>
                  <a:schemeClr val="bg1"/>
                </a:solidFill>
              </a:rPr>
              <a:t>cada partido</a:t>
            </a:r>
            <a:r>
              <a:rPr lang="es-ES" i="1" dirty="0">
                <a:solidFill>
                  <a:schemeClr val="bg1"/>
                </a:solidFill>
              </a:rPr>
              <a:t>, incluso las fases previas e iniciales</a:t>
            </a:r>
            <a:r>
              <a:rPr lang="es-ES" b="1" i="1" dirty="0">
                <a:solidFill>
                  <a:schemeClr val="bg1"/>
                </a:solidFill>
              </a:rPr>
              <a:t>, es una final</a:t>
            </a:r>
            <a:r>
              <a:rPr lang="es-ES" i="1" dirty="0">
                <a:solidFill>
                  <a:schemeClr val="bg1"/>
                </a:solidFill>
              </a:rPr>
              <a:t>, pues el perdedor queda automáticamente eliminado.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739D84-B469-2B39-C6DD-267AAC37C165}"/>
              </a:ext>
            </a:extLst>
          </p:cNvPr>
          <p:cNvSpPr txBox="1"/>
          <p:nvPr/>
        </p:nvSpPr>
        <p:spPr>
          <a:xfrm>
            <a:off x="287294" y="2344964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¿Qué hubiera pasado si en lugar de </a:t>
            </a:r>
            <a:r>
              <a:rPr lang="es-ES" b="1" i="1" dirty="0">
                <a:solidFill>
                  <a:schemeClr val="bg1"/>
                </a:solidFill>
              </a:rPr>
              <a:t>1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b="1" i="1" dirty="0">
                <a:solidFill>
                  <a:schemeClr val="bg1"/>
                </a:solidFill>
              </a:rPr>
              <a:t>Gran </a:t>
            </a:r>
            <a:r>
              <a:rPr lang="es-ES" b="1" i="1" dirty="0" err="1">
                <a:solidFill>
                  <a:schemeClr val="bg1"/>
                </a:solidFill>
              </a:rPr>
              <a:t>slam</a:t>
            </a:r>
            <a:r>
              <a:rPr lang="es-ES" b="1" i="1" dirty="0">
                <a:solidFill>
                  <a:schemeClr val="bg1"/>
                </a:solidFill>
              </a:rPr>
              <a:t> de tierra</a:t>
            </a:r>
            <a:r>
              <a:rPr lang="es-ES" i="1" dirty="0">
                <a:solidFill>
                  <a:schemeClr val="bg1"/>
                </a:solidFill>
              </a:rPr>
              <a:t>, existiera un </a:t>
            </a:r>
            <a:r>
              <a:rPr lang="es-ES" b="1" i="1" dirty="0">
                <a:solidFill>
                  <a:schemeClr val="bg1"/>
                </a:solidFill>
              </a:rPr>
              <a:t>5º gran torneo </a:t>
            </a:r>
            <a:r>
              <a:rPr lang="es-ES" i="1" dirty="0">
                <a:solidFill>
                  <a:schemeClr val="bg1"/>
                </a:solidFill>
              </a:rPr>
              <a:t>de la misma superficie? ¿Cuál hubiera sido el límite de Rafa?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D317CF-42C3-B813-48F3-A2A1C0044309}"/>
              </a:ext>
            </a:extLst>
          </p:cNvPr>
          <p:cNvSpPr txBox="1"/>
          <p:nvPr/>
        </p:nvSpPr>
        <p:spPr>
          <a:xfrm>
            <a:off x="277868" y="3322954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Sabiendo el nivel al que se encuentra el tenis mundial y a qué nivel está el listón, ¿</a:t>
            </a:r>
            <a:r>
              <a:rPr lang="es-ES" b="1" i="1" dirty="0">
                <a:solidFill>
                  <a:schemeClr val="bg1"/>
                </a:solidFill>
              </a:rPr>
              <a:t>alguna vez, se superarán </a:t>
            </a:r>
            <a:r>
              <a:rPr lang="es-ES" i="1" dirty="0">
                <a:solidFill>
                  <a:schemeClr val="bg1"/>
                </a:solidFill>
              </a:rPr>
              <a:t>los hitos alcanzados por estas 3 grandes raquetas?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F223E8-2E62-F4BB-DB67-8164AF47074C}"/>
              </a:ext>
            </a:extLst>
          </p:cNvPr>
          <p:cNvSpPr txBox="1"/>
          <p:nvPr/>
        </p:nvSpPr>
        <p:spPr>
          <a:xfrm>
            <a:off x="166318" y="4362211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chemeClr val="bg1"/>
                </a:solidFill>
              </a:rPr>
              <a:t>Rafa Nadal es diestro</a:t>
            </a:r>
            <a:r>
              <a:rPr lang="es-ES" i="1" dirty="0">
                <a:solidFill>
                  <a:schemeClr val="bg1"/>
                </a:solidFill>
              </a:rPr>
              <a:t>, pero </a:t>
            </a:r>
            <a:r>
              <a:rPr lang="es-ES" b="1" i="1" dirty="0">
                <a:solidFill>
                  <a:schemeClr val="bg1"/>
                </a:solidFill>
              </a:rPr>
              <a:t>juega con la zurda </a:t>
            </a:r>
            <a:r>
              <a:rPr lang="es-ES" i="1" dirty="0">
                <a:solidFill>
                  <a:schemeClr val="bg1"/>
                </a:solidFill>
              </a:rPr>
              <a:t>¿Qué hubiera ocurrido si Rafa </a:t>
            </a:r>
            <a:r>
              <a:rPr lang="es-ES" b="1" i="1" dirty="0">
                <a:solidFill>
                  <a:schemeClr val="bg1"/>
                </a:solidFill>
              </a:rPr>
              <a:t>no</a:t>
            </a:r>
            <a:r>
              <a:rPr lang="es-ES" i="1" dirty="0">
                <a:solidFill>
                  <a:schemeClr val="bg1"/>
                </a:solidFill>
              </a:rPr>
              <a:t> le hubieran </a:t>
            </a:r>
            <a:r>
              <a:rPr lang="es-ES" b="1" i="1" dirty="0">
                <a:solidFill>
                  <a:schemeClr val="bg1"/>
                </a:solidFill>
              </a:rPr>
              <a:t>forzado</a:t>
            </a:r>
            <a:r>
              <a:rPr lang="es-ES" i="1" dirty="0">
                <a:solidFill>
                  <a:schemeClr val="bg1"/>
                </a:solidFill>
              </a:rPr>
              <a:t> a jugar con la izquierda ?</a:t>
            </a:r>
          </a:p>
        </p:txBody>
      </p:sp>
    </p:spTree>
    <p:extLst>
      <p:ext uri="{BB962C8B-B14F-4D97-AF65-F5344CB8AC3E}">
        <p14:creationId xmlns:p14="http://schemas.microsoft.com/office/powerpoint/2010/main" val="280475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con una raqueta de tenis&#10;&#10;Descripción generada automáticamente">
            <a:extLst>
              <a:ext uri="{FF2B5EF4-FFF2-40B4-BE49-F238E27FC236}">
                <a16:creationId xmlns:a16="http://schemas.microsoft.com/office/drawing/2014/main" id="{9FCD5476-8460-D9F3-BD7D-DD174EA4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29F314B-5F8A-2E26-1475-CC8307CF6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23" y="1508290"/>
            <a:ext cx="5820267" cy="2733508"/>
          </a:xfrm>
        </p:spPr>
        <p:txBody>
          <a:bodyPr>
            <a:noAutofit/>
          </a:bodyPr>
          <a:lstStyle/>
          <a:p>
            <a:r>
              <a:rPr lang="es-ES" sz="4800" i="1" dirty="0"/>
              <a:t>“S</a:t>
            </a:r>
            <a:r>
              <a:rPr lang="es-ES" sz="4800" i="1" cap="none" dirty="0"/>
              <a:t>i no crees que puedes mejorar es que no sabes nada de la vida” </a:t>
            </a:r>
            <a:endParaRPr lang="es-ES" sz="4800" i="1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C9917DD-3DA5-AFCD-0741-90FAE0D04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4518321"/>
            <a:ext cx="1644977" cy="35533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Rafa Nadal</a:t>
            </a:r>
          </a:p>
        </p:txBody>
      </p:sp>
      <p:sp>
        <p:nvSpPr>
          <p:cNvPr id="2" name="Subtítulo 6">
            <a:extLst>
              <a:ext uri="{FF2B5EF4-FFF2-40B4-BE49-F238E27FC236}">
                <a16:creationId xmlns:a16="http://schemas.microsoft.com/office/drawing/2014/main" id="{5CE3EB99-50D2-E385-B1C1-0CD39D2AA192}"/>
              </a:ext>
            </a:extLst>
          </p:cNvPr>
          <p:cNvSpPr txBox="1">
            <a:spLocks/>
          </p:cNvSpPr>
          <p:nvPr/>
        </p:nvSpPr>
        <p:spPr>
          <a:xfrm>
            <a:off x="7019827" y="6395825"/>
            <a:ext cx="4113229" cy="3553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Gracias por vuestra atención -</a:t>
            </a:r>
          </a:p>
        </p:txBody>
      </p:sp>
    </p:spTree>
    <p:extLst>
      <p:ext uri="{BB962C8B-B14F-4D97-AF65-F5344CB8AC3E}">
        <p14:creationId xmlns:p14="http://schemas.microsoft.com/office/powerpoint/2010/main" val="168401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1040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32" name="Picture 8" descr="Vuelve Máximo Décimo?: Ridley Scott trabaja en una secuela de 'Gladiator'">
            <a:extLst>
              <a:ext uri="{FF2B5EF4-FFF2-40B4-BE49-F238E27FC236}">
                <a16:creationId xmlns:a16="http://schemas.microsoft.com/office/drawing/2014/main" id="{E00A6406-0E6E-7344-046C-41A38CAF2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19" y="1799349"/>
            <a:ext cx="6862713" cy="3860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DE4DFC8-E38E-8E4F-9C6F-B6405C461580}"/>
              </a:ext>
            </a:extLst>
          </p:cNvPr>
          <p:cNvSpPr txBox="1"/>
          <p:nvPr/>
        </p:nvSpPr>
        <p:spPr>
          <a:xfrm>
            <a:off x="472462" y="2200364"/>
            <a:ext cx="2840610" cy="270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solidFill>
                  <a:schemeClr val="bg1"/>
                </a:solidFill>
              </a:rPr>
              <a:t>“La valentía más grande del ser humano es mantenerse de pie, aun cuando se está cayendo a pedazos”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E8BCDA0-CF7C-83D7-6A31-4AB94228BA70}"/>
              </a:ext>
            </a:extLst>
          </p:cNvPr>
          <p:cNvSpPr txBox="1"/>
          <p:nvPr/>
        </p:nvSpPr>
        <p:spPr>
          <a:xfrm>
            <a:off x="7536056" y="1959772"/>
            <a:ext cx="41834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solidFill>
                  <a:schemeClr val="bg2"/>
                </a:solidFill>
              </a:rPr>
              <a:t>- Top 10, ¿Son realmente los que ganan los grandes torneos?</a:t>
            </a:r>
          </a:p>
          <a:p>
            <a:endParaRPr lang="es-ES" sz="1400" i="1" dirty="0">
              <a:solidFill>
                <a:schemeClr val="bg2"/>
              </a:solidFill>
            </a:endParaRPr>
          </a:p>
          <a:p>
            <a:r>
              <a:rPr lang="es-ES" sz="1400" i="1" dirty="0">
                <a:solidFill>
                  <a:schemeClr val="bg2"/>
                </a:solidFill>
              </a:rPr>
              <a:t>- Estos, son capaces de mantener el ritmo, ¿Cuánto tiempo?</a:t>
            </a:r>
          </a:p>
          <a:p>
            <a:endParaRPr lang="es-ES" sz="1400" i="1" dirty="0">
              <a:solidFill>
                <a:schemeClr val="bg2"/>
              </a:solidFill>
            </a:endParaRPr>
          </a:p>
          <a:p>
            <a:r>
              <a:rPr lang="es-ES" sz="1400" i="1" dirty="0">
                <a:solidFill>
                  <a:schemeClr val="bg2"/>
                </a:solidFill>
              </a:rPr>
              <a:t>- Rivalidad con la mano dominante, ¿afecta el ser diestro o zurdo a la hora de ganar?</a:t>
            </a:r>
          </a:p>
          <a:p>
            <a:endParaRPr lang="es-ES" sz="1400" i="1" dirty="0">
              <a:solidFill>
                <a:schemeClr val="bg2"/>
              </a:solidFill>
            </a:endParaRPr>
          </a:p>
          <a:p>
            <a:r>
              <a:rPr lang="es-ES" sz="1400" i="1" dirty="0">
                <a:solidFill>
                  <a:schemeClr val="bg2"/>
                </a:solidFill>
              </a:rPr>
              <a:t>- ¿Los mejores? ¿Por qué?</a:t>
            </a:r>
          </a:p>
          <a:p>
            <a:endParaRPr lang="es-ES" sz="1400" i="1" dirty="0">
              <a:solidFill>
                <a:schemeClr val="bg2"/>
              </a:solidFill>
            </a:endParaRPr>
          </a:p>
          <a:p>
            <a:r>
              <a:rPr lang="es-ES" sz="1400" i="1" dirty="0">
                <a:solidFill>
                  <a:schemeClr val="bg2"/>
                </a:solidFill>
              </a:rPr>
              <a:t>- </a:t>
            </a:r>
            <a:r>
              <a:rPr lang="es-ES" sz="1400" i="1" dirty="0" err="1">
                <a:solidFill>
                  <a:schemeClr val="bg2"/>
                </a:solidFill>
              </a:rPr>
              <a:t>The</a:t>
            </a:r>
            <a:r>
              <a:rPr lang="es-ES" sz="1400" i="1" dirty="0">
                <a:solidFill>
                  <a:schemeClr val="bg2"/>
                </a:solidFill>
              </a:rPr>
              <a:t> Big </a:t>
            </a:r>
            <a:r>
              <a:rPr lang="es-ES" sz="1400" i="1" dirty="0" err="1">
                <a:solidFill>
                  <a:schemeClr val="bg2"/>
                </a:solidFill>
              </a:rPr>
              <a:t>Three</a:t>
            </a:r>
            <a:r>
              <a:rPr lang="es-ES" sz="1400" i="1" dirty="0">
                <a:solidFill>
                  <a:schemeClr val="bg2"/>
                </a:solidFill>
              </a:rPr>
              <a:t> </a:t>
            </a:r>
          </a:p>
          <a:p>
            <a:endParaRPr lang="es-ES" sz="1400" i="1" dirty="0">
              <a:solidFill>
                <a:schemeClr val="bg2"/>
              </a:solidFill>
            </a:endParaRPr>
          </a:p>
          <a:p>
            <a:r>
              <a:rPr lang="es-ES" sz="1400" i="1" dirty="0">
                <a:solidFill>
                  <a:schemeClr val="bg2"/>
                </a:solidFill>
              </a:rPr>
              <a:t>- El Rey </a:t>
            </a:r>
          </a:p>
          <a:p>
            <a:endParaRPr lang="es-ES" sz="1400" i="1" dirty="0">
              <a:solidFill>
                <a:schemeClr val="bg2"/>
              </a:solidFill>
            </a:endParaRPr>
          </a:p>
          <a:p>
            <a:endParaRPr lang="es-ES" sz="14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1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FBC-DCD0-A992-479E-D139C539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737" y="276693"/>
            <a:ext cx="8610600" cy="1293028"/>
          </a:xfrm>
        </p:spPr>
        <p:txBody>
          <a:bodyPr>
            <a:normAutofit/>
          </a:bodyPr>
          <a:lstStyle/>
          <a:p>
            <a:r>
              <a:rPr lang="es-ES" sz="2800" cap="none" dirty="0">
                <a:solidFill>
                  <a:schemeClr val="bg1"/>
                </a:solidFill>
              </a:rPr>
              <a:t>Asociación de Tenis Profesional - 4 Grand </a:t>
            </a:r>
            <a:r>
              <a:rPr lang="es-ES" sz="2800" cap="none" dirty="0" err="1">
                <a:solidFill>
                  <a:schemeClr val="bg1"/>
                </a:solidFill>
              </a:rPr>
              <a:t>Slam</a:t>
            </a:r>
            <a:endParaRPr lang="es-ES" sz="2800" cap="none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97861B-6B08-0D1D-D2D2-951E0D235B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0885"/>
            <a:ext cx="8029303" cy="5197115"/>
          </a:xfrm>
          <a:prstGeom prst="rect">
            <a:avLst/>
          </a:prstGeom>
        </p:spPr>
      </p:pic>
      <p:pic>
        <p:nvPicPr>
          <p:cNvPr id="13" name="Imagen 12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A295F08C-6C39-69DC-6DEF-DA5CE07162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8" y="4993418"/>
            <a:ext cx="1325492" cy="793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Roland Garros se vuelve más 'verde' | Deporte y Negocio">
            <a:extLst>
              <a:ext uri="{FF2B5EF4-FFF2-40B4-BE49-F238E27FC236}">
                <a16:creationId xmlns:a16="http://schemas.microsoft.com/office/drawing/2014/main" id="{A39B01A3-B83B-9110-538B-101EC54BF8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6"/>
          <a:stretch/>
        </p:blipFill>
        <p:spPr bwMode="auto">
          <a:xfrm>
            <a:off x="2705779" y="5197115"/>
            <a:ext cx="1325493" cy="979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césped de la pista central de Wimbledon – Una neurona para cada deporte">
            <a:extLst>
              <a:ext uri="{FF2B5EF4-FFF2-40B4-BE49-F238E27FC236}">
                <a16:creationId xmlns:a16="http://schemas.microsoft.com/office/drawing/2014/main" id="{AC5373A3-809D-07C4-3C9B-8CE22DC50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5901"/>
          <a:stretch/>
        </p:blipFill>
        <p:spPr bwMode="auto">
          <a:xfrm>
            <a:off x="4511079" y="5346736"/>
            <a:ext cx="1209995" cy="91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El protocolo de medidas para el US Open">
            <a:extLst>
              <a:ext uri="{FF2B5EF4-FFF2-40B4-BE49-F238E27FC236}">
                <a16:creationId xmlns:a16="http://schemas.microsoft.com/office/drawing/2014/main" id="{A4B5DD04-9261-ACC7-299D-D3F3D3F85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79" y="5399330"/>
            <a:ext cx="1160417" cy="905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1F87B6-B3F5-B934-2A12-9AB1AACAB11C}"/>
              </a:ext>
            </a:extLst>
          </p:cNvPr>
          <p:cNvSpPr txBox="1"/>
          <p:nvPr/>
        </p:nvSpPr>
        <p:spPr>
          <a:xfrm>
            <a:off x="8305800" y="2009775"/>
            <a:ext cx="351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¿Son realmente los mejores, los ganadores de cada uno de los cuatro grandes torneos¿</a:t>
            </a:r>
          </a:p>
        </p:txBody>
      </p:sp>
    </p:spTree>
    <p:extLst>
      <p:ext uri="{BB962C8B-B14F-4D97-AF65-F5344CB8AC3E}">
        <p14:creationId xmlns:p14="http://schemas.microsoft.com/office/powerpoint/2010/main" val="324826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98D61-CD65-CBF7-ED6B-2B37F08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94" y="254310"/>
            <a:ext cx="4933361" cy="482500"/>
          </a:xfrm>
        </p:spPr>
        <p:txBody>
          <a:bodyPr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</a:t>
            </a:r>
            <a:r>
              <a:rPr lang="es-ES" sz="1600" cap="none" dirty="0">
                <a:solidFill>
                  <a:schemeClr val="bg1"/>
                </a:solidFill>
              </a:rPr>
              <a:t>os mejores del circuito, ¿repiten victoria en los mismos torneos?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2D1BC4-0C1F-D40C-3095-520A1428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86"/>
            <a:ext cx="2124032" cy="501261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9545B8D-6FC3-12D2-41F6-A52CE8840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/>
          <a:stretch/>
        </p:blipFill>
        <p:spPr>
          <a:xfrm>
            <a:off x="6725815" y="1312681"/>
            <a:ext cx="2015904" cy="52592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F8514F-B0CA-CE2A-82E9-86AD93B7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282" y="2032916"/>
            <a:ext cx="2163957" cy="48123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499190-22F2-5AEB-C508-82294B9E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695" y="1291470"/>
            <a:ext cx="2446801" cy="5374223"/>
          </a:xfrm>
          <a:prstGeom prst="rect">
            <a:avLst/>
          </a:prstGeom>
        </p:spPr>
      </p:pic>
      <p:pic>
        <p:nvPicPr>
          <p:cNvPr id="3074" name="Picture 2" descr="Resultado de imagen de Imagenes de djokovic en el Asutralian open">
            <a:extLst>
              <a:ext uri="{FF2B5EF4-FFF2-40B4-BE49-F238E27FC236}">
                <a16:creationId xmlns:a16="http://schemas.microsoft.com/office/drawing/2014/main" id="{45A98F94-75E2-6EA8-89AB-62607621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4" y="417996"/>
            <a:ext cx="2540140" cy="14273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connors en el US open">
            <a:extLst>
              <a:ext uri="{FF2B5EF4-FFF2-40B4-BE49-F238E27FC236}">
                <a16:creationId xmlns:a16="http://schemas.microsoft.com/office/drawing/2014/main" id="{E6858B54-DA2F-109F-CEBC-C9E888DF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91" y="1394797"/>
            <a:ext cx="634855" cy="79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ampras en el US open">
            <a:extLst>
              <a:ext uri="{FF2B5EF4-FFF2-40B4-BE49-F238E27FC236}">
                <a16:creationId xmlns:a16="http://schemas.microsoft.com/office/drawing/2014/main" id="{28E24F1A-0D0C-4A9A-7130-3E86AF46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58" y="1920717"/>
            <a:ext cx="973770" cy="1338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ger Federer tries to end decade long drought at U.S. Open">
            <a:extLst>
              <a:ext uri="{FF2B5EF4-FFF2-40B4-BE49-F238E27FC236}">
                <a16:creationId xmlns:a16="http://schemas.microsoft.com/office/drawing/2014/main" id="{F33E97F4-5ED1-57E0-416D-5F8E9D4B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33" y="357586"/>
            <a:ext cx="1624668" cy="9098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de federer en wimbledon epico">
            <a:extLst>
              <a:ext uri="{FF2B5EF4-FFF2-40B4-BE49-F238E27FC236}">
                <a16:creationId xmlns:a16="http://schemas.microsoft.com/office/drawing/2014/main" id="{558CE3FF-F359-8F66-D1A7-757D4816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60" y="963202"/>
            <a:ext cx="1377758" cy="957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 repaso a los 22 'Grand Slam' de Rafa Nadal">
            <a:extLst>
              <a:ext uri="{FF2B5EF4-FFF2-40B4-BE49-F238E27FC236}">
                <a16:creationId xmlns:a16="http://schemas.microsoft.com/office/drawing/2014/main" id="{46BE169E-83FF-EA6E-346A-710D69B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21" y="899034"/>
            <a:ext cx="1939018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EBB9F2F-1BFB-8B9A-C441-5A6E2B54AC41}"/>
              </a:ext>
            </a:extLst>
          </p:cNvPr>
          <p:cNvSpPr txBox="1"/>
          <p:nvPr/>
        </p:nvSpPr>
        <p:spPr>
          <a:xfrm>
            <a:off x="1143000" y="714368"/>
            <a:ext cx="51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2DF538-7043-937C-C6AC-EC4B43C5046C}"/>
              </a:ext>
            </a:extLst>
          </p:cNvPr>
          <p:cNvSpPr txBox="1"/>
          <p:nvPr/>
        </p:nvSpPr>
        <p:spPr>
          <a:xfrm>
            <a:off x="5226327" y="870475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s-E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039ED6-911C-69DD-246F-79DAF7F7EC72}"/>
              </a:ext>
            </a:extLst>
          </p:cNvPr>
          <p:cNvSpPr txBox="1"/>
          <p:nvPr/>
        </p:nvSpPr>
        <p:spPr>
          <a:xfrm>
            <a:off x="7463556" y="992918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A0F1CFC-10D9-D3D1-D70B-CB0AE24B6A27}"/>
              </a:ext>
            </a:extLst>
          </p:cNvPr>
          <p:cNvSpPr/>
          <p:nvPr/>
        </p:nvSpPr>
        <p:spPr>
          <a:xfrm>
            <a:off x="11190314" y="652813"/>
            <a:ext cx="10016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1032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63" name="Picture 1034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64" name="Rectangle 1036">
            <a:extLst>
              <a:ext uri="{FF2B5EF4-FFF2-40B4-BE49-F238E27FC236}">
                <a16:creationId xmlns:a16="http://schemas.microsoft.com/office/drawing/2014/main" id="{FE08D55C-038F-494D-8E9C-3BFA89B3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5" name="Picture 1038">
            <a:extLst>
              <a:ext uri="{FF2B5EF4-FFF2-40B4-BE49-F238E27FC236}">
                <a16:creationId xmlns:a16="http://schemas.microsoft.com/office/drawing/2014/main" id="{05D1445E-4186-43A1-8439-8F8EE2257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sp>
        <p:nvSpPr>
          <p:cNvPr id="1041" name="Rounded Rectangle 11">
            <a:extLst>
              <a:ext uri="{FF2B5EF4-FFF2-40B4-BE49-F238E27FC236}">
                <a16:creationId xmlns:a16="http://schemas.microsoft.com/office/drawing/2014/main" id="{34E1AE5B-BBD1-4508-9A38-1198F4E62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597111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ejores Top 10">
            <a:extLst>
              <a:ext uri="{FF2B5EF4-FFF2-40B4-BE49-F238E27FC236}">
                <a16:creationId xmlns:a16="http://schemas.microsoft.com/office/drawing/2014/main" id="{9B621BED-70B5-2387-4A2A-5A4964EDB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1" r="-4" b="19604"/>
          <a:stretch/>
        </p:blipFill>
        <p:spPr bwMode="auto">
          <a:xfrm>
            <a:off x="4866290" y="1099537"/>
            <a:ext cx="1857088" cy="11830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 premio al mejor podio signo dorado | Vector Premium">
            <a:extLst>
              <a:ext uri="{FF2B5EF4-FFF2-40B4-BE49-F238E27FC236}">
                <a16:creationId xmlns:a16="http://schemas.microsoft.com/office/drawing/2014/main" id="{46C0B58E-3927-2337-6522-602890FB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5669" r="12640" b="15749"/>
          <a:stretch/>
        </p:blipFill>
        <p:spPr bwMode="auto">
          <a:xfrm>
            <a:off x="1358538" y="4202164"/>
            <a:ext cx="2090056" cy="1867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231F7EF-0147-3734-26EA-3B65AB041A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732" y="788126"/>
            <a:ext cx="3137602" cy="3312079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1C00FE-5EAA-2DAF-35FA-F034836FA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617076"/>
            <a:ext cx="3178889" cy="34613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BB1CBD9-E21A-F477-A0A5-05C4FEF75768}"/>
              </a:ext>
            </a:extLst>
          </p:cNvPr>
          <p:cNvSpPr txBox="1"/>
          <p:nvPr/>
        </p:nvSpPr>
        <p:spPr>
          <a:xfrm>
            <a:off x="7607334" y="720725"/>
            <a:ext cx="4402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¿Cuánto tiempo se mantienen estos en la élite mundial?</a:t>
            </a:r>
          </a:p>
        </p:txBody>
      </p:sp>
      <p:pic>
        <p:nvPicPr>
          <p:cNvPr id="2050" name="Picture 2" descr="Los tenistas con más estilo en la historia | GQ">
            <a:extLst>
              <a:ext uri="{FF2B5EF4-FFF2-40B4-BE49-F238E27FC236}">
                <a16:creationId xmlns:a16="http://schemas.microsoft.com/office/drawing/2014/main" id="{D479A87A-3B8D-AFD1-6C8E-B4FBE7D8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69" y="1577093"/>
            <a:ext cx="2372363" cy="17769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okovic vaticina el próximo 'Big Three' del tenis mundial e incluye a  Carlos Alcaraz">
            <a:extLst>
              <a:ext uri="{FF2B5EF4-FFF2-40B4-BE49-F238E27FC236}">
                <a16:creationId xmlns:a16="http://schemas.microsoft.com/office/drawing/2014/main" id="{21607CAC-A943-F60D-1BF8-1693E226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00" y="3670783"/>
            <a:ext cx="2875221" cy="1610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57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49C4-2B4F-E966-E643-76399829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365" y="241233"/>
            <a:ext cx="5470591" cy="758008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Z</a:t>
            </a:r>
            <a:r>
              <a:rPr lang="es-ES" sz="3200" cap="none" dirty="0">
                <a:solidFill>
                  <a:schemeClr val="bg1"/>
                </a:solidFill>
              </a:rPr>
              <a:t>urdos</a:t>
            </a:r>
            <a:r>
              <a:rPr lang="es-ES" sz="3200" dirty="0">
                <a:solidFill>
                  <a:schemeClr val="bg1"/>
                </a:solidFill>
              </a:rPr>
              <a:t> vs d</a:t>
            </a:r>
            <a:r>
              <a:rPr lang="es-ES" sz="3200" cap="none" dirty="0">
                <a:solidFill>
                  <a:schemeClr val="bg1"/>
                </a:solidFill>
              </a:rPr>
              <a:t>iestros</a:t>
            </a:r>
            <a:endParaRPr lang="es-ES" sz="3200" dirty="0">
              <a:solidFill>
                <a:schemeClr val="bg1"/>
              </a:solidFill>
            </a:endParaRP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B8339B0-D3C5-E948-6AF4-9B9C79A2C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203957"/>
              </p:ext>
            </p:extLst>
          </p:nvPr>
        </p:nvGraphicFramePr>
        <p:xfrm>
          <a:off x="-421288" y="2630067"/>
          <a:ext cx="7095358" cy="434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ueda de prensa de Rafa Nadal antes de su estreno en el Torneo Conde de  Godó | Tenis | Deportes | EL PAÍS">
            <a:extLst>
              <a:ext uri="{FF2B5EF4-FFF2-40B4-BE49-F238E27FC236}">
                <a16:creationId xmlns:a16="http://schemas.microsoft.com/office/drawing/2014/main" id="{25EDDB10-D996-522A-7F92-68516E00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8" y="1584651"/>
            <a:ext cx="2711012" cy="151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GER FEDERER, ÍNTIMO: &quot;SI NO DUELE PERDER ES HORA DE RETIRARSE, PERO A MÍ  ME DOLIÓ PERDER EN WIMBLEDON&quot; | El Gráfico">
            <a:extLst>
              <a:ext uri="{FF2B5EF4-FFF2-40B4-BE49-F238E27FC236}">
                <a16:creationId xmlns:a16="http://schemas.microsoft.com/office/drawing/2014/main" id="{4190AB55-1AFD-2F62-E184-7984FF04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9" y="4800599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89D5E8-9544-2A0F-F9B6-3F1CB9727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t="4583" b="4583"/>
          <a:stretch/>
        </p:blipFill>
        <p:spPr>
          <a:xfrm>
            <a:off x="5651162" y="1134662"/>
            <a:ext cx="5331823" cy="3406663"/>
          </a:xfrm>
          <a:prstGeom prst="rect">
            <a:avLst/>
          </a:prstGeom>
        </p:spPr>
      </p:pic>
      <p:pic>
        <p:nvPicPr>
          <p:cNvPr id="2054" name="Picture 6" descr="Coronavirus-Tenis: El negro panorama del tenis: las cuarentenas de los  países complican el regreso a la competición | Marca.com">
            <a:extLst>
              <a:ext uri="{FF2B5EF4-FFF2-40B4-BE49-F238E27FC236}">
                <a16:creationId xmlns:a16="http://schemas.microsoft.com/office/drawing/2014/main" id="{416139CA-7E34-11A4-50EE-AFC934A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45" y="875388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67D5-8048-3971-9B04-ED9CDE4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671"/>
            <a:ext cx="52070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</a:t>
            </a:r>
            <a:r>
              <a:rPr lang="es-ES" cap="none" dirty="0">
                <a:solidFill>
                  <a:schemeClr val="bg1"/>
                </a:solidFill>
              </a:rPr>
              <a:t>ódium ATP 2022…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B79FE-6172-ACC9-04A8-4304CB7F4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21"/>
            <a:ext cx="7621474" cy="5057480"/>
          </a:xfrm>
          <a:prstGeom prst="rect">
            <a:avLst/>
          </a:prstGeom>
        </p:spPr>
      </p:pic>
      <p:pic>
        <p:nvPicPr>
          <p:cNvPr id="4098" name="Picture 2" descr="Ilustración de medalla de oro | Vector Premium">
            <a:extLst>
              <a:ext uri="{FF2B5EF4-FFF2-40B4-BE49-F238E27FC236}">
                <a16:creationId xmlns:a16="http://schemas.microsoft.com/office/drawing/2014/main" id="{D0487E88-8AA5-0E2E-03E7-A2A5C73E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9" y="358220"/>
            <a:ext cx="1442301" cy="144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dalla De Plata De Campeón Ilustración del Vector - Ilustración de rojo,  ganador: 204461023">
            <a:extLst>
              <a:ext uri="{FF2B5EF4-FFF2-40B4-BE49-F238E27FC236}">
                <a16:creationId xmlns:a16="http://schemas.microsoft.com/office/drawing/2014/main" id="{B60DEA27-3D91-3AE5-B0BD-E2516E55A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7264" r="14438" b="13046"/>
          <a:stretch/>
        </p:blipFill>
        <p:spPr bwMode="auto">
          <a:xfrm>
            <a:off x="5284075" y="2214158"/>
            <a:ext cx="1167287" cy="1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edalla De Bronce Número 3 Ganador Del Premio Con Estrella PNG ,dibujos  Premio, Campeón, Medalla De Calidad PNG y Vector para Descargar Gratis |  Pngtree">
            <a:extLst>
              <a:ext uri="{FF2B5EF4-FFF2-40B4-BE49-F238E27FC236}">
                <a16:creationId xmlns:a16="http://schemas.microsoft.com/office/drawing/2014/main" id="{CFC85CD5-EACB-A481-A9A6-4DDDBDCC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92" y="3073878"/>
            <a:ext cx="1257741" cy="12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jokovic Habla De Su F&amp;#243;rmula Ante Los M&amp;#225;s J&amp;#243;venes:  &amp;quot;Quiero Que Sientan Presi&amp;#243;n&amp;quot; | News Article | Nitto ATP  Finals | Tennis">
            <a:extLst>
              <a:ext uri="{FF2B5EF4-FFF2-40B4-BE49-F238E27FC236}">
                <a16:creationId xmlns:a16="http://schemas.microsoft.com/office/drawing/2014/main" id="{1CE1AD83-16AD-280A-4FDD-6CCDF37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34" y="515018"/>
            <a:ext cx="2039880" cy="11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afael Nadal returns to clay form with knockout of Novak Djokovic | The  Australian">
            <a:extLst>
              <a:ext uri="{FF2B5EF4-FFF2-40B4-BE49-F238E27FC236}">
                <a16:creationId xmlns:a16="http://schemas.microsoft.com/office/drawing/2014/main" id="{3E189210-FE53-6DAA-2533-295F0BE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75" y="1099779"/>
            <a:ext cx="2052155" cy="11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oger Federer eager to add to his title count as he readies himself for the  Halle Open - Tennis365">
            <a:extLst>
              <a:ext uri="{FF2B5EF4-FFF2-40B4-BE49-F238E27FC236}">
                <a16:creationId xmlns:a16="http://schemas.microsoft.com/office/drawing/2014/main" id="{8371FB62-B2B7-5859-8F3F-D655166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30" y="4553538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31F288-BA11-103C-16BC-22E632575F91}"/>
              </a:ext>
            </a:extLst>
          </p:cNvPr>
          <p:cNvSpPr txBox="1"/>
          <p:nvPr/>
        </p:nvSpPr>
        <p:spPr>
          <a:xfrm>
            <a:off x="8416238" y="1865368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solidFill>
                  <a:schemeClr val="bg1"/>
                </a:solidFill>
              </a:rPr>
              <a:t>En los últimos años, hemos sido testigos de la grandeza de estos tres jugadores cuyo talento, logro y dedicación han redefinido el deporte.</a:t>
            </a:r>
          </a:p>
        </p:txBody>
      </p:sp>
    </p:spTree>
    <p:extLst>
      <p:ext uri="{BB962C8B-B14F-4D97-AF65-F5344CB8AC3E}">
        <p14:creationId xmlns:p14="http://schemas.microsoft.com/office/powerpoint/2010/main" val="271448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2118-6917-3096-832B-FA399313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43" y="325718"/>
            <a:ext cx="8667750" cy="864731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T</a:t>
            </a:r>
            <a:r>
              <a:rPr lang="es-ES" cap="none" dirty="0" err="1">
                <a:solidFill>
                  <a:schemeClr val="bg1"/>
                </a:solidFill>
              </a:rPr>
              <a:t>he</a:t>
            </a:r>
            <a:r>
              <a:rPr lang="es-ES" dirty="0">
                <a:solidFill>
                  <a:schemeClr val="bg1"/>
                </a:solidFill>
              </a:rPr>
              <a:t> B</a:t>
            </a:r>
            <a:r>
              <a:rPr lang="es-ES" cap="none" dirty="0">
                <a:solidFill>
                  <a:schemeClr val="bg1"/>
                </a:solidFill>
              </a:rPr>
              <a:t>ig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</a:t>
            </a:r>
            <a:r>
              <a:rPr lang="es-ES" cap="none" dirty="0" err="1">
                <a:solidFill>
                  <a:schemeClr val="bg1"/>
                </a:solidFill>
              </a:rPr>
              <a:t>hree</a:t>
            </a:r>
            <a:r>
              <a:rPr lang="es-ES" dirty="0">
                <a:solidFill>
                  <a:schemeClr val="bg1"/>
                </a:solidFill>
              </a:rPr>
              <a:t> – l</a:t>
            </a:r>
            <a:r>
              <a:rPr lang="es-ES" cap="none" dirty="0">
                <a:solidFill>
                  <a:schemeClr val="bg1"/>
                </a:solidFill>
              </a:rPr>
              <a:t>a Trinidad del Tenis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3E0ADF-936A-0CC1-2284-F05D6444F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0" t="4628" b="4762"/>
          <a:stretch/>
        </p:blipFill>
        <p:spPr>
          <a:xfrm>
            <a:off x="0" y="2238102"/>
            <a:ext cx="7228114" cy="4619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BFE4E7-4C7C-EDEC-2AF1-00B6A960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46886" y="3634777"/>
            <a:ext cx="457307" cy="2959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98E1DA-44A5-6D98-1667-150E393D4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637989" y="4824548"/>
            <a:ext cx="457307" cy="1761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4F968D-8087-13EF-4A11-D86A0353E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5029092" y="6001407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6EE44B-355B-AD48-7449-326B0D041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1209320" y="5712823"/>
            <a:ext cx="444563" cy="881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2C0860-7BEB-6424-0222-C78DC865F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3587679" y="5129348"/>
            <a:ext cx="457307" cy="1465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A6D7FA-129E-A460-9980-1E72CF054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5978782" y="5425441"/>
            <a:ext cx="457308" cy="1169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26F108-6204-2FC9-CEB5-EFA55C74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28" y="2429692"/>
            <a:ext cx="457307" cy="4164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7B117EA-2206-7695-A322-E0D645A5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80" y="6010115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3901EF-4976-0515-34F9-13911E96F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74" y="6313714"/>
            <a:ext cx="457307" cy="280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497FFCD-E004-E6C5-8020-972DC0686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870" y="4519749"/>
            <a:ext cx="466116" cy="2074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03FB8F1-51B6-E227-907B-61E3D1464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13" y="4223658"/>
            <a:ext cx="466116" cy="2370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245D1EB-EB60-6775-CB64-057BF9E1C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84" y="6010115"/>
            <a:ext cx="466116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CC7AF3-F3A6-6E74-C4C4-8760080F2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4" r="2784" b="34642"/>
          <a:stretch/>
        </p:blipFill>
        <p:spPr>
          <a:xfrm>
            <a:off x="6307956" y="1167391"/>
            <a:ext cx="5868580" cy="2684875"/>
          </a:xfrm>
          <a:prstGeom prst="rect">
            <a:avLst/>
          </a:prstGeom>
        </p:spPr>
      </p:pic>
      <p:pic>
        <p:nvPicPr>
          <p:cNvPr id="3074" name="Picture 2" descr="El 'Big Three' volverá a la Caja Mágica - TimeJust">
            <a:extLst>
              <a:ext uri="{FF2B5EF4-FFF2-40B4-BE49-F238E27FC236}">
                <a16:creationId xmlns:a16="http://schemas.microsoft.com/office/drawing/2014/main" id="{999081B5-394E-3E29-CEB4-7EEED9CF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16" y="4794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dibujo de una persona con una raqueta de tenis&#10;&#10;Descripción generada automáticamente con confianza media">
            <a:extLst>
              <a:ext uri="{FF2B5EF4-FFF2-40B4-BE49-F238E27FC236}">
                <a16:creationId xmlns:a16="http://schemas.microsoft.com/office/drawing/2014/main" id="{0B0714A6-9ADC-5A9D-FA6E-2B3785027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93781"/>
            <a:ext cx="1740578" cy="17405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80" name="Picture 8" descr="La historia detrás de los cuatro trofeos de Grand Slam - Industria del Tenis">
            <a:extLst>
              <a:ext uri="{FF2B5EF4-FFF2-40B4-BE49-F238E27FC236}">
                <a16:creationId xmlns:a16="http://schemas.microsoft.com/office/drawing/2014/main" id="{C9524D2C-3C36-DB07-F142-8B12DF72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7409" r="20135"/>
          <a:stretch/>
        </p:blipFill>
        <p:spPr bwMode="auto">
          <a:xfrm>
            <a:off x="9448765" y="4066976"/>
            <a:ext cx="693056" cy="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mbledon 2023: Cuándo es la final de Wimbledon 2023: Fecha, hora del  partido y finalistas | Marca">
            <a:extLst>
              <a:ext uri="{FF2B5EF4-FFF2-40B4-BE49-F238E27FC236}">
                <a16:creationId xmlns:a16="http://schemas.microsoft.com/office/drawing/2014/main" id="{219EFF12-612C-D273-2DAA-732160F66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11578" r="55069"/>
          <a:stretch/>
        </p:blipFill>
        <p:spPr bwMode="auto">
          <a:xfrm>
            <a:off x="7777618" y="4792389"/>
            <a:ext cx="530792" cy="9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uadros del Open Australia 2018 masculino y femenino - Eurosport">
            <a:extLst>
              <a:ext uri="{FF2B5EF4-FFF2-40B4-BE49-F238E27FC236}">
                <a16:creationId xmlns:a16="http://schemas.microsoft.com/office/drawing/2014/main" id="{0C07BB9E-3FF8-45B4-DDB9-48388945E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781"/>
          <a:stretch/>
        </p:blipFill>
        <p:spPr bwMode="auto">
          <a:xfrm>
            <a:off x="11248130" y="5602287"/>
            <a:ext cx="943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CDB18E48-CA28-13A5-786F-4D88E9A2F54F}"/>
              </a:ext>
            </a:extLst>
          </p:cNvPr>
          <p:cNvSpPr txBox="1"/>
          <p:nvPr/>
        </p:nvSpPr>
        <p:spPr>
          <a:xfrm>
            <a:off x="10594534" y="6349189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82C3F30-0DB5-7757-090E-DA1247ABD9A9}"/>
              </a:ext>
            </a:extLst>
          </p:cNvPr>
          <p:cNvSpPr txBox="1"/>
          <p:nvPr/>
        </p:nvSpPr>
        <p:spPr>
          <a:xfrm>
            <a:off x="8548929" y="6328847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E82768B-0FF6-387D-0493-190E7153B4A5}"/>
              </a:ext>
            </a:extLst>
          </p:cNvPr>
          <p:cNvSpPr txBox="1"/>
          <p:nvPr/>
        </p:nvSpPr>
        <p:spPr>
          <a:xfrm>
            <a:off x="9540214" y="6348438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99B9D2-BCAA-35AF-9458-4DA770D22699}"/>
              </a:ext>
            </a:extLst>
          </p:cNvPr>
          <p:cNvSpPr txBox="1"/>
          <p:nvPr/>
        </p:nvSpPr>
        <p:spPr>
          <a:xfrm>
            <a:off x="2472646" y="1549912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1"/>
                </a:solidFill>
              </a:rPr>
              <a:t>Pasarán muchos años antes de que volvamos a ver atletas de este calibre. </a:t>
            </a:r>
          </a:p>
        </p:txBody>
      </p:sp>
    </p:spTree>
    <p:extLst>
      <p:ext uri="{BB962C8B-B14F-4D97-AF65-F5344CB8AC3E}">
        <p14:creationId xmlns:p14="http://schemas.microsoft.com/office/powerpoint/2010/main" val="315217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03EE8-1F2A-FF4D-5C74-B0488A23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22655"/>
            <a:ext cx="8610600" cy="920995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RAFA NADAL ¿REY DE LA TIERRA BATIDA?</a:t>
            </a:r>
          </a:p>
        </p:txBody>
      </p:sp>
      <p:pic>
        <p:nvPicPr>
          <p:cNvPr id="1026" name="Picture 2" descr="Resultado de imagen de 14 torneos roland garros">
            <a:extLst>
              <a:ext uri="{FF2B5EF4-FFF2-40B4-BE49-F238E27FC236}">
                <a16:creationId xmlns:a16="http://schemas.microsoft.com/office/drawing/2014/main" id="{3E51565E-5725-BE75-52E2-A7631B07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16726" cy="141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8009A03-EA29-72A5-89E6-9DA8AF8DF04C}"/>
              </a:ext>
            </a:extLst>
          </p:cNvPr>
          <p:cNvSpPr/>
          <p:nvPr/>
        </p:nvSpPr>
        <p:spPr>
          <a:xfrm>
            <a:off x="1258364" y="-17502"/>
            <a:ext cx="1289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1A3CA9-1791-A682-AFD4-54217056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2" t="5106" r="4572" b="4929"/>
          <a:stretch/>
        </p:blipFill>
        <p:spPr>
          <a:xfrm>
            <a:off x="0" y="3500272"/>
            <a:ext cx="5512979" cy="3357727"/>
          </a:xfrm>
          <a:prstGeom prst="rect">
            <a:avLst/>
          </a:prstGeom>
        </p:spPr>
      </p:pic>
      <p:pic>
        <p:nvPicPr>
          <p:cNvPr id="1028" name="Picture 4" descr="Resultado de imagen de Dinero y estudisticas">
            <a:extLst>
              <a:ext uri="{FF2B5EF4-FFF2-40B4-BE49-F238E27FC236}">
                <a16:creationId xmlns:a16="http://schemas.microsoft.com/office/drawing/2014/main" id="{DCB6D8AE-7B19-5D32-B37D-781F7C12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7288" r="6353" b="16086"/>
          <a:stretch/>
        </p:blipFill>
        <p:spPr bwMode="auto">
          <a:xfrm>
            <a:off x="2251533" y="3997429"/>
            <a:ext cx="1611984" cy="11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fael Nadal: uno a uno sus doce títulos en Roland Garros | FOTOGALERÍA |  DEPORTE-TOTAL | EL COMERCIO PERÚ">
            <a:extLst>
              <a:ext uri="{FF2B5EF4-FFF2-40B4-BE49-F238E27FC236}">
                <a16:creationId xmlns:a16="http://schemas.microsoft.com/office/drawing/2014/main" id="{E4DD18E8-2925-D687-F083-52EB1D6FF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8740"/>
          <a:stretch/>
        </p:blipFill>
        <p:spPr bwMode="auto">
          <a:xfrm>
            <a:off x="2313102" y="1653482"/>
            <a:ext cx="3464106" cy="1598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D0A8A7A-D9B3-207D-6730-D54431623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3" t="5651" r="3818" b="5137"/>
          <a:stretch/>
        </p:blipFill>
        <p:spPr>
          <a:xfrm>
            <a:off x="6679021" y="3505200"/>
            <a:ext cx="5512979" cy="3345937"/>
          </a:xfrm>
          <a:prstGeom prst="rect">
            <a:avLst/>
          </a:prstGeom>
        </p:spPr>
      </p:pic>
      <p:pic>
        <p:nvPicPr>
          <p:cNvPr id="12" name="Imagen 11" descr="Imagen que contiene señal, luz&#10;&#10;Descripción generada automáticamente">
            <a:extLst>
              <a:ext uri="{FF2B5EF4-FFF2-40B4-BE49-F238E27FC236}">
                <a16:creationId xmlns:a16="http://schemas.microsoft.com/office/drawing/2014/main" id="{CAD17B3B-1685-DC0B-4281-660935DC3B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528" r="10834" b="9322"/>
          <a:stretch/>
        </p:blipFill>
        <p:spPr>
          <a:xfrm>
            <a:off x="6881043" y="2054847"/>
            <a:ext cx="1329508" cy="1340910"/>
          </a:xfrm>
          <a:prstGeom prst="rect">
            <a:avLst/>
          </a:prstGeom>
        </p:spPr>
      </p:pic>
      <p:pic>
        <p:nvPicPr>
          <p:cNvPr id="1032" name="Picture 8" descr="RAFA NADAL ES CAMPEÓN DE ROLAND GARROS POR DECIMOCUARTA VEZ! | Jugadores de  tenis, Imagenes de deportes, Historia del tenis">
            <a:extLst>
              <a:ext uri="{FF2B5EF4-FFF2-40B4-BE49-F238E27FC236}">
                <a16:creationId xmlns:a16="http://schemas.microsoft.com/office/drawing/2014/main" id="{BF3DFA28-577D-C299-3032-19555E2A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898" y="1112363"/>
            <a:ext cx="1377133" cy="2524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1766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812</TotalTime>
  <Words>373</Words>
  <Application>Microsoft Office PowerPoint</Application>
  <PresentationFormat>Panorámica</PresentationFormat>
  <Paragraphs>43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Arial</vt:lpstr>
      <vt:lpstr>Century Gothic</vt:lpstr>
      <vt:lpstr>Estela de condensación</vt:lpstr>
      <vt:lpstr>Presentación de PowerPoint</vt:lpstr>
      <vt:lpstr>Presentación de PowerPoint</vt:lpstr>
      <vt:lpstr>Asociación de Tenis Profesional - 4 Grand Slam</vt:lpstr>
      <vt:lpstr>Los mejores del circuito, ¿repiten victoria en los mismos torneos?</vt:lpstr>
      <vt:lpstr>Presentación de PowerPoint</vt:lpstr>
      <vt:lpstr>Zurdos vs diestros</vt:lpstr>
      <vt:lpstr>Pódium ATP 2022…</vt:lpstr>
      <vt:lpstr>The Big Three – la Trinidad del Tenis</vt:lpstr>
      <vt:lpstr>RAFA NADAL ¿REY DE LA TIERRA BATIDA?</vt:lpstr>
      <vt:lpstr>Presentación de PowerPoint</vt:lpstr>
      <vt:lpstr>“Si no crees que puedes mejorar es que no sabes nada de la vida”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365 Pro Plus</dc:creator>
  <cp:lastModifiedBy>365 Pro Plus</cp:lastModifiedBy>
  <cp:revision>61</cp:revision>
  <dcterms:created xsi:type="dcterms:W3CDTF">2024-04-15T15:19:54Z</dcterms:created>
  <dcterms:modified xsi:type="dcterms:W3CDTF">2024-04-18T20:26:31Z</dcterms:modified>
</cp:coreProperties>
</file>